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256" r:id="rId2"/>
    <p:sldId id="295" r:id="rId3"/>
    <p:sldId id="270" r:id="rId4"/>
    <p:sldId id="272" r:id="rId5"/>
    <p:sldId id="383" r:id="rId6"/>
    <p:sldId id="262" r:id="rId7"/>
    <p:sldId id="339" r:id="rId8"/>
    <p:sldId id="374" r:id="rId9"/>
    <p:sldId id="370" r:id="rId10"/>
    <p:sldId id="371" r:id="rId11"/>
    <p:sldId id="375" r:id="rId12"/>
    <p:sldId id="372" r:id="rId13"/>
    <p:sldId id="373" r:id="rId14"/>
    <p:sldId id="357" r:id="rId15"/>
    <p:sldId id="385" r:id="rId16"/>
    <p:sldId id="386" r:id="rId17"/>
    <p:sldId id="387" r:id="rId18"/>
    <p:sldId id="360" r:id="rId19"/>
    <p:sldId id="361" r:id="rId20"/>
    <p:sldId id="369" r:id="rId21"/>
    <p:sldId id="379" r:id="rId22"/>
    <p:sldId id="362" r:id="rId23"/>
    <p:sldId id="355" r:id="rId24"/>
    <p:sldId id="350" r:id="rId25"/>
    <p:sldId id="363" r:id="rId26"/>
    <p:sldId id="365" r:id="rId27"/>
    <p:sldId id="354" r:id="rId28"/>
    <p:sldId id="376" r:id="rId29"/>
    <p:sldId id="377" r:id="rId30"/>
    <p:sldId id="378" r:id="rId31"/>
    <p:sldId id="380" r:id="rId32"/>
    <p:sldId id="359" r:id="rId33"/>
    <p:sldId id="366" r:id="rId34"/>
    <p:sldId id="384" r:id="rId35"/>
    <p:sldId id="381" r:id="rId36"/>
    <p:sldId id="382" r:id="rId37"/>
    <p:sldId id="367" r:id="rId38"/>
    <p:sldId id="368" r:id="rId39"/>
    <p:sldId id="358" r:id="rId40"/>
    <p:sldId id="356" r:id="rId41"/>
    <p:sldId id="340" r:id="rId42"/>
    <p:sldId id="345" r:id="rId43"/>
    <p:sldId id="346" r:id="rId44"/>
    <p:sldId id="347" r:id="rId45"/>
    <p:sldId id="348" r:id="rId46"/>
    <p:sldId id="352" r:id="rId47"/>
    <p:sldId id="353" r:id="rId48"/>
    <p:sldId id="342" r:id="rId49"/>
    <p:sldId id="341" r:id="rId50"/>
    <p:sldId id="344" r:id="rId51"/>
    <p:sldId id="343" r:id="rId52"/>
    <p:sldId id="349" r:id="rId53"/>
    <p:sldId id="351" r:id="rId54"/>
    <p:sldId id="260" r:id="rId55"/>
    <p:sldId id="299" r:id="rId56"/>
    <p:sldId id="297" r:id="rId57"/>
    <p:sldId id="263" r:id="rId58"/>
    <p:sldId id="300" r:id="rId59"/>
    <p:sldId id="302" r:id="rId60"/>
    <p:sldId id="301" r:id="rId61"/>
    <p:sldId id="266" r:id="rId62"/>
    <p:sldId id="267" r:id="rId63"/>
    <p:sldId id="268" r:id="rId64"/>
    <p:sldId id="273" r:id="rId65"/>
    <p:sldId id="274" r:id="rId66"/>
    <p:sldId id="276" r:id="rId67"/>
    <p:sldId id="285" r:id="rId68"/>
    <p:sldId id="286" r:id="rId69"/>
    <p:sldId id="277" r:id="rId70"/>
    <p:sldId id="305" r:id="rId71"/>
    <p:sldId id="313" r:id="rId72"/>
    <p:sldId id="311" r:id="rId73"/>
    <p:sldId id="319" r:id="rId74"/>
    <p:sldId id="309" r:id="rId75"/>
    <p:sldId id="316" r:id="rId76"/>
    <p:sldId id="317" r:id="rId77"/>
    <p:sldId id="325" r:id="rId78"/>
    <p:sldId id="333" r:id="rId79"/>
    <p:sldId id="331" r:id="rId80"/>
    <p:sldId id="332" r:id="rId81"/>
    <p:sldId id="336" r:id="rId82"/>
    <p:sldId id="337" r:id="rId83"/>
    <p:sldId id="338" r:id="rId84"/>
    <p:sldId id="335" r:id="rId85"/>
    <p:sldId id="318" r:id="rId86"/>
    <p:sldId id="326" r:id="rId87"/>
    <p:sldId id="314" r:id="rId88"/>
    <p:sldId id="315" r:id="rId89"/>
    <p:sldId id="307" r:id="rId90"/>
    <p:sldId id="303" r:id="rId91"/>
    <p:sldId id="304" r:id="rId92"/>
    <p:sldId id="327" r:id="rId93"/>
    <p:sldId id="320" r:id="rId94"/>
    <p:sldId id="321" r:id="rId95"/>
    <p:sldId id="328" r:id="rId96"/>
    <p:sldId id="323" r:id="rId97"/>
    <p:sldId id="322" r:id="rId98"/>
    <p:sldId id="329" r:id="rId99"/>
    <p:sldId id="324" r:id="rId100"/>
    <p:sldId id="334" r:id="rId10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 autoAdjust="0"/>
    <p:restoredTop sz="96197"/>
  </p:normalViewPr>
  <p:slideViewPr>
    <p:cSldViewPr snapToGrid="0">
      <p:cViewPr>
        <p:scale>
          <a:sx n="80" d="100"/>
          <a:sy n="80" d="100"/>
        </p:scale>
        <p:origin x="20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3/5/23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3.wdp"/><Relationship Id="rId3" Type="http://schemas.openxmlformats.org/officeDocument/2006/relationships/image" Target="../media/image14.png"/><Relationship Id="rId21" Type="http://schemas.openxmlformats.org/officeDocument/2006/relationships/image" Target="../media/image18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openxmlformats.org/officeDocument/2006/relationships/image" Target="../media/image16.png"/><Relationship Id="rId25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microsoft.com/office/2007/relationships/hdphoto" Target="../media/hdphoto1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24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microsoft.com/office/2007/relationships/hdphoto" Target="../media/hdphoto11.wdp"/><Relationship Id="rId23" Type="http://schemas.openxmlformats.org/officeDocument/2006/relationships/image" Target="../media/image20.png"/><Relationship Id="rId10" Type="http://schemas.microsoft.com/office/2007/relationships/hdphoto" Target="../media/hdphoto6.wdp"/><Relationship Id="rId19" Type="http://schemas.microsoft.com/office/2007/relationships/hdphoto" Target="../media/hdphoto14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Relationship Id="rId2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0.png"/><Relationship Id="rId5" Type="http://schemas.openxmlformats.org/officeDocument/2006/relationships/image" Target="../media/image27.png"/><Relationship Id="rId10" Type="http://schemas.openxmlformats.org/officeDocument/2006/relationships/image" Target="../media/image241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12822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52102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445623" y="518868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287005" y="528737"/>
            <a:ext cx="2660959" cy="5235920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B34EE-0CC6-3A1D-921F-13D753248D23}"/>
              </a:ext>
            </a:extLst>
          </p:cNvPr>
          <p:cNvGrpSpPr/>
          <p:nvPr/>
        </p:nvGrpSpPr>
        <p:grpSpPr>
          <a:xfrm>
            <a:off x="6369485" y="610029"/>
            <a:ext cx="5302216" cy="5276083"/>
            <a:chOff x="6369485" y="610029"/>
            <a:chExt cx="5302216" cy="5276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72EEE1-F560-9923-452C-48F289F86DF6}"/>
                </a:ext>
              </a:extLst>
            </p:cNvPr>
            <p:cNvGrpSpPr/>
            <p:nvPr/>
          </p:nvGrpSpPr>
          <p:grpSpPr>
            <a:xfrm>
              <a:off x="6369485" y="610029"/>
              <a:ext cx="5302216" cy="5276083"/>
              <a:chOff x="646664" y="603442"/>
              <a:chExt cx="5302216" cy="52760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9C3846-0E5E-6F71-7A9A-67B6AD2ACC23}"/>
                  </a:ext>
                </a:extLst>
              </p:cNvPr>
              <p:cNvSpPr/>
              <p:nvPr/>
            </p:nvSpPr>
            <p:spPr>
              <a:xfrm>
                <a:off x="646664" y="618589"/>
                <a:ext cx="5302216" cy="526093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B39594-F791-5937-09E2-4822D50A968C}"/>
                  </a:ext>
                </a:extLst>
              </p:cNvPr>
              <p:cNvGrpSpPr/>
              <p:nvPr/>
            </p:nvGrpSpPr>
            <p:grpSpPr>
              <a:xfrm>
                <a:off x="646664" y="603442"/>
                <a:ext cx="5302216" cy="5260936"/>
                <a:chOff x="2992527" y="739493"/>
                <a:chExt cx="5302216" cy="52609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A5C311F-AA26-F724-1BFC-5BBA87C3047E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BF04947-DBBE-47B2-D4DF-8303B99DE410}"/>
                    </a:ext>
                  </a:extLst>
                </p:cNvPr>
                <p:cNvCxnSpPr>
                  <a:cxnSpLocks/>
                  <a:stCxn id="7" idx="1"/>
                  <a:endCxn id="7" idx="3"/>
                </p:cNvCxnSpPr>
                <p:nvPr/>
              </p:nvCxnSpPr>
              <p:spPr>
                <a:xfrm>
                  <a:off x="2992527" y="3385108"/>
                  <a:ext cx="530221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C8CB5C8-C30A-FF9F-3EDD-470765A68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9510" y="739493"/>
                  <a:ext cx="0" cy="52609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7DBCAB-0D20-73B7-8146-B583EB7CA877}"/>
                    </a:ext>
                  </a:extLst>
                </p:cNvPr>
                <p:cNvSpPr txBox="1"/>
                <p:nvPr/>
              </p:nvSpPr>
              <p:spPr>
                <a:xfrm>
                  <a:off x="5871268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C6385C-1A3D-7B89-C598-981CC8D2DBD5}"/>
                    </a:ext>
                  </a:extLst>
                </p:cNvPr>
                <p:cNvSpPr txBox="1"/>
                <p:nvPr/>
              </p:nvSpPr>
              <p:spPr>
                <a:xfrm>
                  <a:off x="5939365" y="3804459"/>
                  <a:ext cx="264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656DD0E-4EF3-94BC-21D1-BDEE15AF3B52}"/>
                    </a:ext>
                  </a:extLst>
                </p:cNvPr>
                <p:cNvSpPr txBox="1"/>
                <p:nvPr/>
              </p:nvSpPr>
              <p:spPr>
                <a:xfrm>
                  <a:off x="4845376" y="380445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F9DE4-425E-9DEB-B39D-8216540475DC}"/>
                    </a:ext>
                  </a:extLst>
                </p:cNvPr>
                <p:cNvSpPr txBox="1"/>
                <p:nvPr/>
              </p:nvSpPr>
              <p:spPr>
                <a:xfrm>
                  <a:off x="6931754" y="2046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BBEF4B-C68A-2425-3C23-2138FD89B081}"/>
                    </a:ext>
                  </a:extLst>
                </p:cNvPr>
                <p:cNvSpPr txBox="1"/>
                <p:nvPr/>
              </p:nvSpPr>
              <p:spPr>
                <a:xfrm>
                  <a:off x="4790613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7A9569-E241-4ECC-C49B-3A8209902C74}"/>
                    </a:ext>
                  </a:extLst>
                </p:cNvPr>
                <p:cNvSpPr txBox="1"/>
                <p:nvPr/>
              </p:nvSpPr>
              <p:spPr>
                <a:xfrm>
                  <a:off x="6991079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D1B4B1-024C-8B0D-ECDE-1E48FCC26173}"/>
                    </a:ext>
                  </a:extLst>
                </p:cNvPr>
                <p:cNvSpPr txBox="1"/>
                <p:nvPr/>
              </p:nvSpPr>
              <p:spPr>
                <a:xfrm>
                  <a:off x="3822565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6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DB597F-9E3D-DAEA-B65F-28E264FFFF36}"/>
                    </a:ext>
                  </a:extLst>
                </p:cNvPr>
                <p:cNvSpPr txBox="1"/>
                <p:nvPr/>
              </p:nvSpPr>
              <p:spPr>
                <a:xfrm>
                  <a:off x="3832485" y="205977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7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089D77C-E54A-E450-ED9D-3A20DDFEDFEE}"/>
                    </a:ext>
                  </a:extLst>
                </p:cNvPr>
                <p:cNvSpPr/>
                <p:nvPr/>
              </p:nvSpPr>
              <p:spPr>
                <a:xfrm>
                  <a:off x="5416895" y="3310015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97C62-854F-7123-F1AC-7F9364E6B1A9}"/>
                </a:ext>
              </a:extLst>
            </p:cNvPr>
            <p:cNvSpPr/>
            <p:nvPr/>
          </p:nvSpPr>
          <p:spPr>
            <a:xfrm>
              <a:off x="8886388" y="625176"/>
              <a:ext cx="2785312" cy="5245790"/>
            </a:xfrm>
            <a:prstGeom prst="rect">
              <a:avLst/>
            </a:prstGeom>
            <a:solidFill>
              <a:schemeClr val="accent1">
                <a:alpha val="5283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09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538058" y="797185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379441" y="3442800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34E169-DB50-22C0-C1E0-DF22B284E63F}"/>
              </a:ext>
            </a:extLst>
          </p:cNvPr>
          <p:cNvSpPr/>
          <p:nvPr/>
        </p:nvSpPr>
        <p:spPr>
          <a:xfrm>
            <a:off x="3056648" y="813678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8C5101-DBF4-3549-77CF-AEC001909A87}"/>
              </a:ext>
            </a:extLst>
          </p:cNvPr>
          <p:cNvGrpSpPr/>
          <p:nvPr/>
        </p:nvGrpSpPr>
        <p:grpSpPr>
          <a:xfrm>
            <a:off x="6523426" y="902146"/>
            <a:ext cx="5302216" cy="5276083"/>
            <a:chOff x="646664" y="603442"/>
            <a:chExt cx="5302216" cy="5276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442F2-3CF0-830E-459D-5281C9F107F4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B297C5-B2B9-1BD1-C61D-51BF1D3EFD27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777BDA-0415-FAAF-0E76-505F68355A7A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0FE8-EAD2-7A1D-FA5E-04BE60B8AE75}"/>
                  </a:ext>
                </a:extLst>
              </p:cNvPr>
              <p:cNvCxnSpPr>
                <a:cxnSpLocks/>
                <a:stCxn id="7" idx="1"/>
                <a:endCxn id="7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39673D-B924-7DE8-1A4A-04BE93ACB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99708-470E-6F0C-8FDC-6DD55ACBBC80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9FF5D6-61F0-F436-801C-C479134AE1AC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0A057-7F70-3381-63D7-8EBC3B2F08E3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23BE13-B9C9-C6C9-D592-E65C4F8F59DB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57789C-0C64-F868-C18C-303700138E6F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7E07F3-7893-807D-BB1E-C190F7A1AA4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70164-87BD-2C13-4B08-088DCA97B5C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9BF12E-CE7A-2559-C0C2-DF979035E03A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9A7113-21C9-1213-6F00-91D3F8555276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B7E5A-BF6F-74F2-297E-2428FB4E33C4}"/>
              </a:ext>
            </a:extLst>
          </p:cNvPr>
          <p:cNvSpPr/>
          <p:nvPr/>
        </p:nvSpPr>
        <p:spPr>
          <a:xfrm>
            <a:off x="6364809" y="947587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E09659-6DA4-075E-F662-4391BC3322AD}"/>
              </a:ext>
            </a:extLst>
          </p:cNvPr>
          <p:cNvSpPr/>
          <p:nvPr/>
        </p:nvSpPr>
        <p:spPr>
          <a:xfrm>
            <a:off x="9058144" y="3536851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5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965797" y="456195"/>
            <a:ext cx="9981755" cy="5641707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new concepts</a:t>
              </a:r>
            </a:p>
            <a:p>
              <a:r>
                <a:rPr lang="en-US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" y="6563178"/>
            <a:ext cx="1992555" cy="19925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9213850" y="6292926"/>
            <a:ext cx="74914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782781" y="7559454"/>
            <a:ext cx="854634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3567622" y="-2240026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47" y="6563178"/>
            <a:ext cx="1992555" cy="1992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7880" y="-918505"/>
            <a:ext cx="439652" cy="4467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6410257" y="-2370524"/>
            <a:ext cx="271004" cy="26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010247" y="-1933021"/>
            <a:ext cx="439652" cy="4467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601171" y="-2033727"/>
            <a:ext cx="439652" cy="446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1185" y="-1871109"/>
            <a:ext cx="439652" cy="4467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3683558" y="-1684343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6096000" y="-2090943"/>
            <a:ext cx="903497" cy="666605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58" y="1466726"/>
            <a:ext cx="1053536" cy="105353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8160315" y="7433886"/>
            <a:ext cx="1053535" cy="583998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8106700" y="6223098"/>
            <a:ext cx="1053535" cy="524177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8152726" y="6801316"/>
            <a:ext cx="939654" cy="543190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1938640" y="6118060"/>
            <a:ext cx="2420163" cy="216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721" y="975528"/>
            <a:ext cx="2420163" cy="2420163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16102625" y="1376324"/>
            <a:ext cx="885547" cy="561068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16089241" y="3163009"/>
            <a:ext cx="1053535" cy="583998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16089241" y="2017609"/>
            <a:ext cx="1053535" cy="524177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16135267" y="2595827"/>
            <a:ext cx="828064" cy="543190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16090533" y="757752"/>
            <a:ext cx="861986" cy="528589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18" y="1460110"/>
            <a:ext cx="1053536" cy="1053536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72" y="1460110"/>
            <a:ext cx="1053536" cy="1053536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71" y="2765742"/>
            <a:ext cx="1052207" cy="1052207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80" y="2747925"/>
            <a:ext cx="1052207" cy="1052207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00" y="2747924"/>
            <a:ext cx="1052208" cy="1052208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5678905" y="1348436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5639153" y="2203036"/>
            <a:ext cx="916851" cy="32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5678905" y="2688064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5700978" y="3525149"/>
            <a:ext cx="1136484" cy="370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752728" y="1837150"/>
            <a:ext cx="3096990" cy="1215501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770A18-2388-A4E4-0AED-E19CA3239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92576"/>
              </p:ext>
            </p:extLst>
          </p:nvPr>
        </p:nvGraphicFramePr>
        <p:xfrm>
          <a:off x="838200" y="2141220"/>
          <a:ext cx="8803105" cy="2839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4790">
                  <a:extLst>
                    <a:ext uri="{9D8B030D-6E8A-4147-A177-3AD203B41FA5}">
                      <a16:colId xmlns:a16="http://schemas.microsoft.com/office/drawing/2014/main" val="1495607179"/>
                    </a:ext>
                  </a:extLst>
                </a:gridCol>
                <a:gridCol w="6978315">
                  <a:extLst>
                    <a:ext uri="{9D8B030D-6E8A-4147-A177-3AD203B41FA5}">
                      <a16:colId xmlns:a16="http://schemas.microsoft.com/office/drawing/2014/main" val="215297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Color: blue, pink, green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Shape: sphere, cube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Object: O1,O2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background knowledge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blue_sphere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(O1):-Color(O1,blue),Shape(O1,sphere).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green_cube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(O1):-Color(O1,green),Shape(O1,cube).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80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neural predicates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Color(O1,color1),Shape(O1,shape1)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8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Target Clauses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green_sphere</a:t>
                      </a:r>
                      <a:r>
                        <a:rPr lang="en-US" b="0" dirty="0"/>
                        <a:t>(O2), 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(O1).</a:t>
                      </a:r>
                    </a:p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green_cube</a:t>
                      </a:r>
                      <a:r>
                        <a:rPr lang="en-US" b="0" dirty="0"/>
                        <a:t>(O1),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(O2).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126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1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C782FCD-93CF-25F8-6E24-B38AD37722FF}"/>
              </a:ext>
            </a:extLst>
          </p:cNvPr>
          <p:cNvGrpSpPr/>
          <p:nvPr/>
        </p:nvGrpSpPr>
        <p:grpSpPr>
          <a:xfrm>
            <a:off x="-475372" y="969369"/>
            <a:ext cx="12613187" cy="4099337"/>
            <a:chOff x="-475372" y="969369"/>
            <a:chExt cx="12613187" cy="4099337"/>
          </a:xfrm>
        </p:grpSpPr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9782834" y="1359188"/>
              <a:ext cx="2213405" cy="2062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9951790" y="3768768"/>
              <a:ext cx="1875492" cy="276999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PN-Vector: (5,4,4,45)</a:t>
              </a:r>
            </a:p>
          </p:txBody>
        </p:sp>
        <p:pic>
          <p:nvPicPr>
            <p:cNvPr id="18" name="Picture 1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67299E3-3C93-A207-6441-AC3103A71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6" b="12725"/>
            <a:stretch/>
          </p:blipFill>
          <p:spPr>
            <a:xfrm>
              <a:off x="7014586" y="1450818"/>
              <a:ext cx="2185112" cy="1822799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335432-7FF8-820D-9C8F-3647E6407CAE}"/>
                </a:ext>
              </a:extLst>
            </p:cNvPr>
            <p:cNvGrpSpPr/>
            <p:nvPr/>
          </p:nvGrpSpPr>
          <p:grpSpPr>
            <a:xfrm>
              <a:off x="-475372" y="969369"/>
              <a:ext cx="7436078" cy="4099337"/>
              <a:chOff x="305484" y="927772"/>
              <a:chExt cx="7436078" cy="409933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1333D1-A2B2-9AE2-502B-12CF0685FF6A}"/>
                  </a:ext>
                </a:extLst>
              </p:cNvPr>
              <p:cNvGrpSpPr/>
              <p:nvPr/>
            </p:nvGrpSpPr>
            <p:grpSpPr>
              <a:xfrm>
                <a:off x="305484" y="927772"/>
                <a:ext cx="7436078" cy="4099337"/>
                <a:chOff x="-137278" y="182138"/>
                <a:chExt cx="7436078" cy="4099337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1104E82-1450-8C23-C977-F16BD44E29A7}"/>
                    </a:ext>
                  </a:extLst>
                </p:cNvPr>
                <p:cNvSpPr txBox="1"/>
                <p:nvPr/>
              </p:nvSpPr>
              <p:spPr>
                <a:xfrm>
                  <a:off x="1089736" y="3905492"/>
                  <a:ext cx="872932" cy="276999"/>
                </a:xfrm>
                <a:prstGeom prst="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01</a:t>
                  </a: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31FEB3DB-EA67-276B-E55F-17ED4215D399}"/>
                    </a:ext>
                  </a:extLst>
                </p:cNvPr>
                <p:cNvGrpSpPr/>
                <p:nvPr/>
              </p:nvGrpSpPr>
              <p:grpSpPr>
                <a:xfrm>
                  <a:off x="-137278" y="182138"/>
                  <a:ext cx="7436078" cy="4099337"/>
                  <a:chOff x="-241936" y="1076527"/>
                  <a:chExt cx="7436078" cy="4099337"/>
                </a:xfrm>
              </p:grpSpPr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64F0EC61-3ACD-807C-E5EF-FF137E58A9B7}"/>
                      </a:ext>
                    </a:extLst>
                  </p:cNvPr>
                  <p:cNvSpPr txBox="1"/>
                  <p:nvPr/>
                </p:nvSpPr>
                <p:spPr>
                  <a:xfrm>
                    <a:off x="-241936" y="3961756"/>
                    <a:ext cx="119896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Negative Image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E6E14BE5-CB31-3A69-46BA-DB4332EA22FE}"/>
                      </a:ext>
                    </a:extLst>
                  </p:cNvPr>
                  <p:cNvSpPr txBox="1"/>
                  <p:nvPr/>
                </p:nvSpPr>
                <p:spPr>
                  <a:xfrm>
                    <a:off x="-205753" y="2185209"/>
                    <a:ext cx="11241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Positive Image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77EE77F7-1703-5548-8E4B-0861233762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39932" y="1076527"/>
                    <a:ext cx="4067054" cy="26161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b="1" dirty="0"/>
                      <a:t>target(image) :- shape(A, circle), color(A, blue), in(A, image)</a:t>
                    </a:r>
                  </a:p>
                </p:txBody>
              </p: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70F383DE-8D61-D4DC-82B6-5FA01C3560CA}"/>
                      </a:ext>
                    </a:extLst>
                  </p:cNvPr>
                  <p:cNvGrpSpPr/>
                  <p:nvPr/>
                </p:nvGrpSpPr>
                <p:grpSpPr>
                  <a:xfrm>
                    <a:off x="2942269" y="1517093"/>
                    <a:ext cx="1875492" cy="3658771"/>
                    <a:chOff x="4994584" y="1474594"/>
                    <a:chExt cx="1833208" cy="3658771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C7C8922A-76E0-9CAE-195E-4F7626F31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4584" y="1474594"/>
                      <a:ext cx="1833208" cy="3658771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25FD272E-2077-32D8-01AF-4D495BD6F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52658" y="1556578"/>
                      <a:ext cx="1449264" cy="1449264"/>
                      <a:chOff x="5144200" y="1458171"/>
                      <a:chExt cx="1449264" cy="1449264"/>
                    </a:xfrm>
                  </p:grpSpPr>
                  <p:pic>
                    <p:nvPicPr>
                      <p:cNvPr id="147" name="Picture 146" descr="Logo, company name&#10;&#10;Description automatically generated">
                        <a:extLst>
                          <a:ext uri="{FF2B5EF4-FFF2-40B4-BE49-F238E27FC236}">
                            <a16:creationId xmlns:a16="http://schemas.microsoft.com/office/drawing/2014/main" id="{31AB494C-3C78-9D34-C12F-74E5ACCA96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44200" y="1458171"/>
                        <a:ext cx="1449264" cy="144926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3214FC7A-6752-9950-12BE-CD836DF144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55095" y="1473053"/>
                        <a:ext cx="724054" cy="461665"/>
                      </a:xfrm>
                      <a:prstGeom prst="rect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0.93</a:t>
                        </a:r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2F77328A-310C-700D-5EC2-4CDBB4621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79893" y="3255701"/>
                      <a:ext cx="1449265" cy="1459677"/>
                      <a:chOff x="5324179" y="4952642"/>
                      <a:chExt cx="1449265" cy="1459677"/>
                    </a:xfrm>
                  </p:grpSpPr>
                  <p:pic>
                    <p:nvPicPr>
                      <p:cNvPr id="145" name="Picture 144" descr="Icon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F6B995E2-BC4F-5204-8BAF-46C3FC2FB6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24179" y="4963054"/>
                        <a:ext cx="1449265" cy="14492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9B1B3765-45AC-EF97-7254-D3E96A820A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45694" y="4952642"/>
                        <a:ext cx="750306" cy="461665"/>
                      </a:xfrm>
                      <a:prstGeom prst="rect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0.21</a:t>
                        </a:r>
                      </a:p>
                    </p:txBody>
                  </p:sp>
                </p:grp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64DC5902-9667-BEEE-3C5A-C8D2C21A6BD9}"/>
                      </a:ext>
                    </a:extLst>
                  </p:cNvPr>
                  <p:cNvGrpSpPr/>
                  <p:nvPr/>
                </p:nvGrpSpPr>
                <p:grpSpPr>
                  <a:xfrm>
                    <a:off x="918447" y="1503379"/>
                    <a:ext cx="1942964" cy="3672485"/>
                    <a:chOff x="3007985" y="1458171"/>
                    <a:chExt cx="1899158" cy="3672485"/>
                  </a:xfrm>
                </p:grpSpPr>
                <p:pic>
                  <p:nvPicPr>
                    <p:cNvPr id="137" name="Picture 136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37B9B0E1-E4E8-B654-FDE0-1C21DF9193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81808" y="1563435"/>
                      <a:ext cx="1449264" cy="14492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Picture 137" descr="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832804E8-130C-2156-1C8D-968A06DC33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1733" y="3228447"/>
                      <a:ext cx="1449264" cy="14492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0CA40F49-30C8-B755-4254-0F0D16CE1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7985" y="1458171"/>
                      <a:ext cx="1899158" cy="3672485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DDD65252-F096-C9BD-694E-AE115E4F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3322" y="1585453"/>
                      <a:ext cx="795269" cy="461665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/>
                        <a:t>0.12</a:t>
                      </a:r>
                    </a:p>
                  </p:txBody>
                </p:sp>
              </p:grp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B44685A0-BA69-C169-33CA-B7DF9665130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255" y="3276832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0.92</a:t>
                    </a:r>
                  </a:p>
                </p:txBody>
              </p:sp>
              <p:pic>
                <p:nvPicPr>
                  <p:cNvPr id="132" name="Picture 131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8B632375-4670-9EAD-9923-42572F9AC9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3613" y="3355744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shape&#10;&#10;Description automatically generated">
                    <a:extLst>
                      <a:ext uri="{FF2B5EF4-FFF2-40B4-BE49-F238E27FC236}">
                        <a16:creationId xmlns:a16="http://schemas.microsoft.com/office/drawing/2014/main" id="{92AE5F42-7AB1-9F63-DBE5-7F310D8BF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2158" y="1666296"/>
                    <a:ext cx="1440000" cy="1440000"/>
                  </a:xfrm>
                  <a:prstGeom prst="rect">
                    <a:avLst/>
                  </a:prstGeom>
                </p:spPr>
              </p:pic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4C229696-52FA-B2C3-25DD-BDB21E1E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5532858" y="1651826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0.98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1D7E77-EA91-7658-5508-58E5C99BC8AB}"/>
                      </a:ext>
                    </a:extLst>
                  </p:cNvPr>
                  <p:cNvSpPr txBox="1"/>
                  <p:nvPr/>
                </p:nvSpPr>
                <p:spPr>
                  <a:xfrm>
                    <a:off x="5561400" y="3338765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0.95</a:t>
                    </a: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2E6D69D-63D5-2B07-C81D-89AE3AB3D93C}"/>
                      </a:ext>
                    </a:extLst>
                  </p:cNvPr>
                  <p:cNvSpPr/>
                  <p:nvPr/>
                </p:nvSpPr>
                <p:spPr>
                  <a:xfrm>
                    <a:off x="5353084" y="1517093"/>
                    <a:ext cx="1841058" cy="365877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92D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30C912F-4905-2A07-249A-15EB62382B9B}"/>
                    </a:ext>
                  </a:extLst>
                </p:cNvPr>
                <p:cNvSpPr txBox="1"/>
                <p:nvPr/>
              </p:nvSpPr>
              <p:spPr>
                <a:xfrm>
                  <a:off x="3089237" y="3905492"/>
                  <a:ext cx="871311" cy="276999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02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38CBEB-4341-24A8-35AB-7048987A1BEA}"/>
                    </a:ext>
                  </a:extLst>
                </p:cNvPr>
                <p:cNvSpPr txBox="1"/>
                <p:nvPr/>
              </p:nvSpPr>
              <p:spPr>
                <a:xfrm>
                  <a:off x="5535377" y="3937641"/>
                  <a:ext cx="871435" cy="276999"/>
                </a:xfrm>
                <a:prstGeom prst="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N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959223-032C-3121-5F52-818F7C686891}"/>
                  </a:ext>
                </a:extLst>
              </p:cNvPr>
              <p:cNvSpPr txBox="1"/>
              <p:nvPr/>
            </p:nvSpPr>
            <p:spPr>
              <a:xfrm>
                <a:off x="5444528" y="4376439"/>
                <a:ext cx="1900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3B1DF7-0314-342C-CE80-8A021C7D6D7E}"/>
                  </a:ext>
                </a:extLst>
              </p:cNvPr>
              <p:cNvSpPr txBox="1"/>
              <p:nvPr/>
            </p:nvSpPr>
            <p:spPr>
              <a:xfrm>
                <a:off x="5412100" y="2320621"/>
                <a:ext cx="1900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23BD58-B9AB-E5D5-B80D-3834C1A6B3A3}"/>
                </a:ext>
              </a:extLst>
            </p:cNvPr>
            <p:cNvSpPr txBox="1"/>
            <p:nvPr/>
          </p:nvSpPr>
          <p:spPr>
            <a:xfrm>
              <a:off x="7202858" y="3548604"/>
              <a:ext cx="1758169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PN-Point 01: (0.12, 0.92),</a:t>
              </a:r>
            </a:p>
            <a:p>
              <a:pPr algn="ctr"/>
              <a:r>
                <a:rPr lang="en-US" sz="1200" dirty="0"/>
                <a:t>PN-Point 02: (0.93, 0.21),</a:t>
              </a:r>
            </a:p>
            <a:p>
              <a:pPr algn="ctr"/>
              <a:r>
                <a:rPr lang="en-US" sz="1200" dirty="0"/>
                <a:t>…</a:t>
              </a:r>
            </a:p>
            <a:p>
              <a:pPr algn="ctr"/>
              <a:r>
                <a:rPr lang="en-US" sz="1200" dirty="0"/>
                <a:t>PN-Point N: (0.98, 0.95)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12166D6B-C04B-4E10-D03A-739CC6E68448}"/>
                </a:ext>
              </a:extLst>
            </p:cNvPr>
            <p:cNvSpPr/>
            <p:nvPr/>
          </p:nvSpPr>
          <p:spPr>
            <a:xfrm>
              <a:off x="9297692" y="2326695"/>
              <a:ext cx="279370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42DDB1-138B-1974-93A5-66D143DAC95A}"/>
                    </a:ext>
                  </a:extLst>
                </p:cNvPr>
                <p:cNvSpPr txBox="1"/>
                <p:nvPr/>
              </p:nvSpPr>
              <p:spPr>
                <a:xfrm>
                  <a:off x="8565186" y="2629917"/>
                  <a:ext cx="17443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42DDB1-138B-1974-93A5-66D143DAC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186" y="2629917"/>
                  <a:ext cx="1744382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10749850" y="4322726"/>
              <a:ext cx="279370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9951789" y="4786488"/>
              <a:ext cx="1875492" cy="276999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10393433" y="4294000"/>
                  <a:ext cx="17443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433" y="4294000"/>
                  <a:ext cx="1744382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298275" y="4192860"/>
            <a:ext cx="1044607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2" y="4535145"/>
            <a:ext cx="2413478" cy="2413478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8" y="2254162"/>
            <a:ext cx="1440000" cy="144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1422670" y="2945517"/>
            <a:ext cx="119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1458853" y="1168970"/>
            <a:ext cx="112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4526222" y="41436"/>
            <a:ext cx="4067054" cy="261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4702750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4785848" y="600586"/>
            <a:ext cx="1486505" cy="1449264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6613813" y="487140"/>
            <a:ext cx="1875492" cy="3334073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2584959" y="487140"/>
            <a:ext cx="2935950" cy="3350497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2781861" y="2260593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4" y="2301638"/>
            <a:ext cx="1440000" cy="1440000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99" y="612190"/>
            <a:ext cx="1440000" cy="14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8698599" y="597720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8727141" y="2284659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8547367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2885202" y="3919765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6915752" y="4104431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5057252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9068976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596660" y="4427931"/>
            <a:ext cx="795565" cy="887229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190079" y="4875558"/>
            <a:ext cx="879445" cy="1004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360987" y="3767094"/>
            <a:ext cx="1511307" cy="2949280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479167" y="4217436"/>
            <a:ext cx="1756100" cy="1899422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2134613" y="643467"/>
            <a:ext cx="2890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379416" y="4330767"/>
            <a:ext cx="1180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4-zone map of a target clause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N pairs PN-pair,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Clause: Written as distribute vector (0, N, 0,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Positive Clause: Written as distribute vector (0, X, 0, Y),  X+Y=N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 is a General Positive Clause.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target clause</a:t>
            </a:r>
            <a:r>
              <a:rPr lang="en-US" sz="1600" dirty="0"/>
              <a:t>, is a </a:t>
            </a:r>
            <a:r>
              <a:rPr lang="en-US" sz="1600" b="1" dirty="0"/>
              <a:t>strict positive clause, </a:t>
            </a:r>
            <a:r>
              <a:rPr lang="en-US" sz="1600" dirty="0"/>
              <a:t>i.e. only get high score on positive image but low score on negative image, all the clause points are Strict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invented clause</a:t>
            </a:r>
            <a:r>
              <a:rPr lang="en-US" sz="1600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620716" y="489073"/>
            <a:ext cx="11568281" cy="3407885"/>
            <a:chOff x="623719" y="509857"/>
            <a:chExt cx="11568281" cy="3407885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For N PN-pairs,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strict positive clause, (0,20,0,0)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General positive clause, (0, X, 0, Y), X + Y =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blipFill>
                <a:blip r:embed="rId2"/>
                <a:stretch>
                  <a:fillRect l="-499" t="-654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5838354" y="4879667"/>
            <a:ext cx="506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Predicate 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24" y="198434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173650" y="1871206"/>
            <a:ext cx="7923096" cy="3424061"/>
            <a:chOff x="1316868" y="1793669"/>
            <a:chExt cx="7923096" cy="342406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58" y="325391"/>
            <a:ext cx="10515600" cy="29367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4310998" y="342807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5632358" y="200384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4266067" y="5343730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4355928" y="2877708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7031592" y="1937765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5071603" y="2719120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4751748" y="2547462"/>
            <a:ext cx="1123006" cy="638214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6998649" y="2263340"/>
            <a:ext cx="679481" cy="41726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3974420" y="2408348"/>
            <a:ext cx="1031541" cy="10079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2619944" y="2396530"/>
            <a:ext cx="1691053" cy="1332765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4997808" y="4466841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4315074" y="4664660"/>
            <a:ext cx="1313210" cy="4493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4383987" y="1856732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2619945" y="2095307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7678130" y="196211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6436917" y="1804937"/>
            <a:ext cx="1164732" cy="2683987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4081788" y="2515715"/>
            <a:ext cx="1802248" cy="224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4288533" y="102337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5654824" y="1324600"/>
            <a:ext cx="2706452" cy="637516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6537178" y="1098260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65" y="20003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9791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2731514" y="1863142"/>
            <a:ext cx="683145" cy="301224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3912930" y="1661697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437406" y="410547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4857447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35292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>
            <a:noAutofit/>
          </a:bodyPr>
          <a:lstStyle/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(X):-at_area_5(O1,O2),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(X):-at_area_7(O1,O2),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(X):-in(O1,X),in(O2,X),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same_shape_pair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…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054100" y="2095500"/>
            <a:ext cx="40132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054100" y="4445001"/>
            <a:ext cx="5156200" cy="3024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054100" y="5285553"/>
            <a:ext cx="4254500" cy="3024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054100" y="2938402"/>
            <a:ext cx="53340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7124702" y="1632980"/>
            <a:ext cx="11664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7128313" y="5599882"/>
            <a:ext cx="116640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10300" y="4596226"/>
            <a:ext cx="918013" cy="1234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308600" y="5436777"/>
            <a:ext cx="1819713" cy="3939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67300" y="1863813"/>
            <a:ext cx="2057402" cy="3904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88100" y="1863813"/>
            <a:ext cx="736602" cy="1233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95BD-E88D-E134-67A3-0BB5801B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7" y="170211"/>
            <a:ext cx="10515600" cy="707453"/>
          </a:xfrm>
        </p:spPr>
        <p:txBody>
          <a:bodyPr/>
          <a:lstStyle/>
          <a:p>
            <a:r>
              <a:rPr lang="en-US" dirty="0" err="1"/>
              <a:t>Twopairs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6ADD-B441-D2E9-9DA8-537D447C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266" y="170211"/>
            <a:ext cx="11464066" cy="5371242"/>
          </a:xfrm>
        </p:spPr>
        <p:txBody>
          <a:bodyPr>
            <a:noAutofit/>
          </a:bodyPr>
          <a:lstStyle/>
          <a:p>
            <a:r>
              <a:rPr lang="en-US" sz="1050" dirty="0"/>
              <a:t>Iteration 0</a:t>
            </a:r>
          </a:p>
          <a:p>
            <a:r>
              <a:rPr lang="en-US" sz="1050" dirty="0"/>
              <a:t>inv_pred1(O1):-color(O1,blue),in(O1,X).</a:t>
            </a:r>
          </a:p>
          <a:p>
            <a:r>
              <a:rPr lang="en-US" sz="1050" dirty="0"/>
              <a:t>inv_pred1(O1):-color(O1,yellow),in(O1,X).</a:t>
            </a:r>
          </a:p>
          <a:p>
            <a:r>
              <a:rPr lang="en-US" sz="1050" dirty="0"/>
              <a:t>inv_pred2(O1):-color(O1,blue),in(O1,X).</a:t>
            </a:r>
          </a:p>
          <a:p>
            <a:r>
              <a:rPr lang="en-US" sz="1050" dirty="0"/>
              <a:t>inv_pred2(O1):-color(O1,red),in(O1,X).</a:t>
            </a:r>
          </a:p>
          <a:p>
            <a:r>
              <a:rPr lang="en-US" sz="1050" dirty="0"/>
              <a:t>inv_pred3(O1):-color(O1,blue),in(O1,X).</a:t>
            </a:r>
          </a:p>
          <a:p>
            <a:r>
              <a:rPr lang="en-US" sz="1050" dirty="0"/>
              <a:t>inv_pred3(O1):-color(O1,yellow),in(O1,X).</a:t>
            </a:r>
          </a:p>
          <a:p>
            <a:r>
              <a:rPr lang="en-US" sz="1050" dirty="0"/>
              <a:t>inv_pred3(O1):-in(O1,X),shape(O1,circle).</a:t>
            </a:r>
          </a:p>
          <a:p>
            <a:r>
              <a:rPr lang="en-US" sz="1050" dirty="0"/>
              <a:t>Iteration 1</a:t>
            </a:r>
          </a:p>
          <a:p>
            <a:r>
              <a:rPr lang="en-US" sz="1050" dirty="0"/>
              <a:t>inv_pred58(O1,O2):-in(O1,X),in(O2,X),shape(O1,circle),shape(O2,circle).</a:t>
            </a:r>
          </a:p>
          <a:p>
            <a:r>
              <a:rPr lang="en-US" sz="1050" dirty="0"/>
              <a:t>inv_pred58(O1,O2):-in(O1,X),in(O2,X),shape(O1,triangle),shape(O2,triangle).</a:t>
            </a:r>
          </a:p>
          <a:p>
            <a:r>
              <a:rPr lang="en-US" sz="1050" dirty="0"/>
              <a:t>inv_pred59(O1,O2):-in(O1,X),in(O2,X),shape(O1,square),shape(O2,square).</a:t>
            </a:r>
          </a:p>
          <a:p>
            <a:r>
              <a:rPr lang="en-US" sz="1050" dirty="0"/>
              <a:t>inv_pred59(O1,O2):-in(O1,X),in(O2,X),shape(O1,triangle),shape(O2,triangle).</a:t>
            </a:r>
          </a:p>
          <a:p>
            <a:r>
              <a:rPr lang="en-US" sz="1050" dirty="0"/>
              <a:t>inv_pred1388(O1):-color(O1,red),in(O1,X),inv_pred2(O1).</a:t>
            </a:r>
          </a:p>
          <a:p>
            <a:r>
              <a:rPr lang="en-US" sz="1050" dirty="0"/>
              <a:t>inv_pred1388(O1):-in(O1,X),inv_pred0(O1),inv_pred3(O1).</a:t>
            </a:r>
          </a:p>
          <a:p>
            <a:r>
              <a:rPr lang="en-US" sz="1050" dirty="0"/>
              <a:t>inv_pred1389(O1):-color(O1,red),in(O1,X),inv_pred2(O1).</a:t>
            </a:r>
          </a:p>
          <a:p>
            <a:r>
              <a:rPr lang="en-US" sz="1050" dirty="0"/>
              <a:t>inv_pred1389(O1):-color(O1,yellow),in(O1,X),inv_pred1(O1).</a:t>
            </a:r>
          </a:p>
          <a:p>
            <a:r>
              <a:rPr lang="en-US" sz="1050" dirty="0"/>
              <a:t>inv_pred1389(O1):-in(O1,X),inv_pred0(O1),inv_pred3(O1).</a:t>
            </a:r>
          </a:p>
          <a:p>
            <a:r>
              <a:rPr lang="en-US" sz="1050" dirty="0"/>
              <a:t>inv_pred1390(O1):-color(O1,red),in(O1,X),inv_pred2(O1).</a:t>
            </a:r>
          </a:p>
          <a:p>
            <a:r>
              <a:rPr lang="en-US" sz="1050" dirty="0"/>
              <a:t>inv_pred1390(O1):-color(O1,yellow),in(O1,X),inv_pred1(O1).</a:t>
            </a:r>
          </a:p>
          <a:p>
            <a:r>
              <a:rPr lang="en-US" sz="1050" dirty="0"/>
              <a:t>inv_pred1390(O1):-in(O1,X),inv_pred0(O1),shape(O1,square).</a:t>
            </a:r>
          </a:p>
          <a:p>
            <a:r>
              <a:rPr lang="en-US" sz="1050" dirty="0"/>
              <a:t>inv_pred29702(O1,O2):-in(O1,X),in(O2,X),inv_pred1388(O1),inv_pred1390(O1),inv_pred59(O2,O1).</a:t>
            </a:r>
          </a:p>
          <a:p>
            <a:r>
              <a:rPr lang="en-US" sz="1050" dirty="0"/>
              <a:t>inv_pred29702(O1,O2):-in(O1,X),in(O2,X),inv_pred1389(O1),inv_pred3(O1),inv_pred58(O1,O2).</a:t>
            </a:r>
          </a:p>
          <a:p>
            <a:r>
              <a:rPr lang="en-US" sz="1050" dirty="0"/>
              <a:t>inv_pred60(O1,O2):-color(O1,blue),color(O2,red),in(O1,X),in(O2,X).</a:t>
            </a:r>
          </a:p>
          <a:p>
            <a:r>
              <a:rPr lang="en-US" sz="1050" dirty="0"/>
              <a:t>inv_pred60(O1,O2):-color(O1,blue),color(O2,yellow),in(O1,X),in(O2,X).</a:t>
            </a:r>
          </a:p>
          <a:p>
            <a:r>
              <a:rPr lang="en-US" sz="1050" dirty="0"/>
              <a:t>inv_pred60(O1,O2):-color(O1,red),color(O2,yellow),in(O1,X),in(O2,X).</a:t>
            </a:r>
          </a:p>
          <a:p>
            <a:r>
              <a:rPr lang="en-US" sz="1050" dirty="0"/>
              <a:t>Iteration 3</a:t>
            </a:r>
          </a:p>
          <a:p>
            <a:r>
              <a:rPr lang="en-US" sz="1050" dirty="0" err="1"/>
              <a:t>kp</a:t>
            </a:r>
            <a:r>
              <a:rPr lang="en-US" sz="1050" dirty="0"/>
              <a:t>(X):-in(O1,X),in(O2,X),inv_pred29702(O2,O1),inv_pred60(O1,O2).</a:t>
            </a:r>
          </a:p>
        </p:txBody>
      </p:sp>
    </p:spTree>
    <p:extLst>
      <p:ext uri="{BB962C8B-B14F-4D97-AF65-F5344CB8AC3E}">
        <p14:creationId xmlns:p14="http://schemas.microsoft.com/office/powerpoint/2010/main" val="2611875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5" y="1253331"/>
            <a:ext cx="11074400" cy="5792928"/>
          </a:xfrm>
        </p:spPr>
        <p:txBody>
          <a:bodyPr>
            <a:noAutofit/>
          </a:bodyPr>
          <a:lstStyle/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0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(O1,blue),in(O1,X).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(O1,yellow),in(O1,X).</a:t>
            </a:r>
          </a:p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1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inv_pred2(O1,O2):-in(O1,X),in(O2,X),shape(O1,square),shape(O2,square).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inv_pred2(O1,O2):-in(O1,X),in(O2,X),shape(O1,triangle),shape(O2,triangle).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inv_pred3(O1,O2):-in(O1,X),in(O2,X),shape(O1,circle),shape(O2,circle).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inv_pred3(O1,O2):-in(O1,X),in(O2,X),shape(O1,triangle),shape(O2,triangle).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2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3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(X):-in(O1,X),in(O2,X),inv_pred5(O2,O1).,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(X):-in(O1,X),in(O2,X),inv_pred4(O2,O1)., tensor([[ 15., 185.,   0.,   0.]])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Twopairs</a:t>
            </a:r>
            <a:r>
              <a:rPr lang="en-US" dirty="0"/>
              <a:t> learning history</a:t>
            </a:r>
          </a:p>
        </p:txBody>
      </p:sp>
    </p:spTree>
    <p:extLst>
      <p:ext uri="{BB962C8B-B14F-4D97-AF65-F5344CB8AC3E}">
        <p14:creationId xmlns:p14="http://schemas.microsoft.com/office/powerpoint/2010/main" val="3551949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040-C5FE-771F-4161-50A1471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Online-5-pair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BF21-515C-5696-ED06-8800281A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acc: 0.7925, threshold: 0.33, recall: [       0.59       0.995]</a:t>
            </a:r>
          </a:p>
          <a:p>
            <a:r>
              <a:rPr lang="en-US" dirty="0" err="1"/>
              <a:t>val</a:t>
            </a:r>
            <a:r>
              <a:rPr lang="en-US" dirty="0"/>
              <a:t> acc: 0.8472222222222222, threshold: 0.33, recall: [    0.69444           1]</a:t>
            </a:r>
          </a:p>
          <a:p>
            <a:r>
              <a:rPr lang="en-US" dirty="0"/>
              <a:t>test acc: 0.8225, threshold: 0.33, recall: [      0.645           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6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219611" y="2341304"/>
            <a:ext cx="10973727" cy="4085532"/>
            <a:chOff x="219611" y="2341304"/>
            <a:chExt cx="10973727" cy="4085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507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General positive  Clauses </a:t>
              </a:r>
            </a:p>
            <a:p>
              <a:r>
                <a:rPr lang="en-US" sz="1000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205939" y="5670798"/>
            <a:ext cx="2054698" cy="456859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81E-40F6-6D25-4B83-5458313F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171E-5A30-DB92-2865-39D9FB9D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Neural-Symbolic Predicate Invention from Visual Scenes</a:t>
            </a:r>
          </a:p>
          <a:p>
            <a:r>
              <a:rPr lang="en-US" dirty="0"/>
              <a:t>Visual Scene Logical Programming through Predicate Invention</a:t>
            </a:r>
          </a:p>
        </p:txBody>
      </p:sp>
    </p:spTree>
    <p:extLst>
      <p:ext uri="{BB962C8B-B14F-4D97-AF65-F5344CB8AC3E}">
        <p14:creationId xmlns:p14="http://schemas.microsoft.com/office/powerpoint/2010/main" val="3284260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791529" y="345717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693465" y="28557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0D655D-D728-A8E0-8752-C150AAE7E284}"/>
              </a:ext>
            </a:extLst>
          </p:cNvPr>
          <p:cNvSpPr/>
          <p:nvPr/>
        </p:nvSpPr>
        <p:spPr>
          <a:xfrm>
            <a:off x="5293908" y="43560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461478" y="65760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259317" y="5601596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4383C28F-AE96-8624-18E3-B6E3C98F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52" y="1848507"/>
            <a:ext cx="1121538" cy="1080000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26D6E3-26D4-59E1-AD65-2E6984A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8" y="1876044"/>
            <a:ext cx="1121538" cy="1080000"/>
          </a:xfrm>
          <a:prstGeom prst="rect">
            <a:avLst/>
          </a:prstGeom>
        </p:spPr>
      </p:pic>
      <p:pic>
        <p:nvPicPr>
          <p:cNvPr id="24" name="Picture 23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AD5E3428-64EC-2492-AD1C-A65E5E078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85" y="3526761"/>
            <a:ext cx="1085192" cy="10800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2E32B33-410C-8EA3-0397-0390A044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72" y="3570371"/>
            <a:ext cx="1025783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F16497-B7CD-AD18-9CDA-15204B6C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7" y="3526761"/>
            <a:ext cx="1087807" cy="1080000"/>
          </a:xfrm>
          <a:prstGeom prst="rect">
            <a:avLst/>
          </a:prstGeom>
        </p:spPr>
      </p:pic>
      <p:pic>
        <p:nvPicPr>
          <p:cNvPr id="34" name="Picture 33" descr="Diagram, venn diagram&#10;&#10;Description automatically generated">
            <a:extLst>
              <a:ext uri="{FF2B5EF4-FFF2-40B4-BE49-F238E27FC236}">
                <a16:creationId xmlns:a16="http://schemas.microsoft.com/office/drawing/2014/main" id="{A3474AD5-652A-2408-FA7B-98997C13C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9" y="1876044"/>
            <a:ext cx="1121538" cy="1080000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0128ED-7C82-6C9C-A2F0-D33AA8FBB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14" y="3526761"/>
            <a:ext cx="1121538" cy="1080000"/>
          </a:xfrm>
          <a:prstGeom prst="rect">
            <a:avLst/>
          </a:prstGeom>
        </p:spPr>
      </p:pic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04680E-54CE-065B-0E86-E660492F6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4" y="1861377"/>
            <a:ext cx="112153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4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3AE33CDC-194C-B13D-2FF6-EAE71A692730}"/>
              </a:ext>
            </a:extLst>
          </p:cNvPr>
          <p:cNvSpPr/>
          <p:nvPr/>
        </p:nvSpPr>
        <p:spPr>
          <a:xfrm>
            <a:off x="5841127" y="251012"/>
            <a:ext cx="5992285" cy="6311153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6203753" y="603442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7BA57B-43F6-7E01-4A6B-43F44A6A758B}"/>
              </a:ext>
            </a:extLst>
          </p:cNvPr>
          <p:cNvGrpSpPr/>
          <p:nvPr/>
        </p:nvGrpSpPr>
        <p:grpSpPr>
          <a:xfrm>
            <a:off x="538911" y="603442"/>
            <a:ext cx="5302216" cy="5260936"/>
            <a:chOff x="538911" y="603442"/>
            <a:chExt cx="5302216" cy="52609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98E3B8-1184-A695-EB9B-83C6ACB0125F}"/>
                </a:ext>
              </a:extLst>
            </p:cNvPr>
            <p:cNvSpPr/>
            <p:nvPr/>
          </p:nvSpPr>
          <p:spPr>
            <a:xfrm>
              <a:off x="538911" y="603442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75A82C-A8F7-17B3-CD2C-ED20D025B9FB}"/>
                </a:ext>
              </a:extLst>
            </p:cNvPr>
            <p:cNvGrpSpPr/>
            <p:nvPr/>
          </p:nvGrpSpPr>
          <p:grpSpPr>
            <a:xfrm>
              <a:off x="538911" y="603442"/>
              <a:ext cx="5302216" cy="5260936"/>
              <a:chOff x="2884774" y="739493"/>
              <a:chExt cx="5302216" cy="52609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526447-F8CF-31B5-C279-91C6FE9633F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accent1">
                  <a:alpha val="61794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801328-31AB-A339-AEE6-1353718291C7}"/>
                  </a:ext>
                </a:extLst>
              </p:cNvPr>
              <p:cNvCxnSpPr>
                <a:cxnSpLocks/>
                <a:stCxn id="46" idx="1"/>
                <a:endCxn id="46" idx="3"/>
              </p:cNvCxnSpPr>
              <p:nvPr/>
            </p:nvCxnSpPr>
            <p:spPr>
              <a:xfrm>
                <a:off x="2884774" y="3369961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6CFDDC-9D4D-3E1F-988A-076BC038B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473FD-DB08-9DCD-9E65-5777D875E6F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AD49D6-495B-CD93-5EFA-FF3E317DA5C8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0E649-C326-C780-B818-1FFDD9BC414B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8A6F0-01DE-7A23-0456-A2CFEAEF49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D4994C-02EC-97F2-9B16-737036C67F32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F5B371-73FA-90F6-518A-C0A99B52EF2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6214F4-45FD-9586-7703-11A1B84C899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1A8F7-261B-DA23-1B56-7C5F4A3C2182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919DD0-2301-4FA9-3C07-53BF0CA98B10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257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19171</TotalTime>
  <Words>9007</Words>
  <Application>Microsoft Macintosh PowerPoint</Application>
  <PresentationFormat>Widescreen</PresentationFormat>
  <Paragraphs>1240</Paragraphs>
  <Slides>100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Menlo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Titles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Twopairs</vt:lpstr>
      <vt:lpstr>Twopairs learning history</vt:lpstr>
      <vt:lpstr>Online-5-pair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122</cp:revision>
  <dcterms:created xsi:type="dcterms:W3CDTF">2022-12-15T09:41:48Z</dcterms:created>
  <dcterms:modified xsi:type="dcterms:W3CDTF">2023-03-07T18:38:18Z</dcterms:modified>
</cp:coreProperties>
</file>